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6ab795c4b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6ab795c4b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6ab795c4b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6ab795c4b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6ab795c4b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6ab795c4b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6ab795c4b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6ab795c4b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6ab795c4b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6ab795c4b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6ab795c4b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6ab795c4b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6ab795c4b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6ab795c4b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6ab795c4b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6ab795c4b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6ab795c4b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6ab795c4b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6ab795c4b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6ab795c4b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6ab795c4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6ab795c4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6ab795c4b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6ab795c4b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6ab795c4b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6ab795c4b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4abc7576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4abc7576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4abc7576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4abc7576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4abc7576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4abc7576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6ab795c4b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6ab795c4b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6ab795c4b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6ab795c4b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6ab795c4b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6ab795c4b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6ab795c4b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6ab795c4b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6ab795c4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6ab795c4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6ab795c4b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6ab795c4b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6ab795c4b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6ab795c4b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6ab795c4b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6ab795c4b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6ab795c4b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6ab795c4b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сонализирано оформление">
  <p:cSld name="AUTOLAYOUT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://www.tcoffee.org/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github.com/cbcrg/tcoffee" TargetMode="External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s://www.ncbi.nlm.nih.gov/protein/YP_009725299.1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hyperlink" Target="https://blast.ncbi.nlm.nih.gov/Blast.cgi#" TargetMode="External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://www.tcoffee.org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1.png"/><Relationship Id="rId7" Type="http://schemas.openxmlformats.org/officeDocument/2006/relationships/hyperlink" Target="https://github.com/desi109/SARS-Cov-2-gene-3-multiple-sequence-alignmen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hyperlink" Target="https://fast.alignmentviewer.or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hyperlink" Target="http://www.tcoffee.org/Projects/tcoffee/index.html#DOWNLOAD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ncbi.nlm.nih.gov/sars-cov-2/" TargetMode="External"/><Relationship Id="rId4" Type="http://schemas.openxmlformats.org/officeDocument/2006/relationships/hyperlink" Target="https://www.mdpi.com/1420-3049/25/18/4086/htm" TargetMode="External"/><Relationship Id="rId9" Type="http://schemas.openxmlformats.org/officeDocument/2006/relationships/hyperlink" Target="http://www.tcoffee.org/" TargetMode="External"/><Relationship Id="rId5" Type="http://schemas.openxmlformats.org/officeDocument/2006/relationships/hyperlink" Target="https://www.ncbi.nlm.nih.gov/pmc/about/covid-19/" TargetMode="External"/><Relationship Id="rId6" Type="http://schemas.openxmlformats.org/officeDocument/2006/relationships/hyperlink" Target="https://www.ncbi.nlm.nih.gov/pmc/articles/PMC7293463/" TargetMode="External"/><Relationship Id="rId7" Type="http://schemas.openxmlformats.org/officeDocument/2006/relationships/hyperlink" Target="https://www.covid19dataportal.org/" TargetMode="External"/><Relationship Id="rId8" Type="http://schemas.openxmlformats.org/officeDocument/2006/relationships/hyperlink" Target="http://www.tcoffee.org/Projects/tcoffee/papers/tcoffee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www.ncbi.nlm.nih.gov/genbank" TargetMode="External"/><Relationship Id="rId5" Type="http://schemas.openxmlformats.org/officeDocument/2006/relationships/image" Target="../media/image33.png"/><Relationship Id="rId6" Type="http://schemas.openxmlformats.org/officeDocument/2006/relationships/hyperlink" Target="https://www.ncbi.nlm.nih.gov/sars-cov-2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0" y="278375"/>
            <a:ext cx="406800" cy="4605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4"/>
          <p:cNvSpPr txBox="1"/>
          <p:nvPr/>
        </p:nvSpPr>
        <p:spPr>
          <a:xfrm>
            <a:off x="0" y="0"/>
            <a:ext cx="2794500" cy="361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0860000" dist="9525">
              <a:srgbClr val="000000">
                <a:alpha val="9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Курсов проект:  Биоинформатика</a:t>
            </a:r>
            <a:endParaRPr b="1" sz="1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6756150" y="4657650"/>
            <a:ext cx="24735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/>
              <a:t>Десислава  Милушева    471219007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/>
              <a:t>Николай  Каймакански   471219072   </a:t>
            </a:r>
            <a:endParaRPr sz="1100"/>
          </a:p>
        </p:txBody>
      </p:sp>
      <p:sp>
        <p:nvSpPr>
          <p:cNvPr id="92" name="Google Shape;92;p14"/>
          <p:cNvSpPr txBox="1"/>
          <p:nvPr>
            <p:ph type="ctrTitle"/>
          </p:nvPr>
        </p:nvSpPr>
        <p:spPr>
          <a:xfrm>
            <a:off x="1873775" y="2080750"/>
            <a:ext cx="6295800" cy="838800"/>
          </a:xfrm>
          <a:prstGeom prst="rect">
            <a:avLst/>
          </a:prstGeom>
          <a:effectLst>
            <a:outerShdw blurRad="42863" rotWithShape="0" algn="bl" dir="8280000" dist="66675">
              <a:srgbClr val="000000">
                <a:alpha val="7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4380"/>
              <a:t> </a:t>
            </a:r>
            <a:r>
              <a:rPr b="1" lang="bg" sz="2380"/>
              <a:t>Multiple sequence alignment of 10 genetic sequences of SARS-2 (gene 3) – T-Coffee</a:t>
            </a:r>
            <a:endParaRPr b="1" sz="23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b="0" l="0" r="0" t="9999"/>
          <a:stretch/>
        </p:blipFill>
        <p:spPr>
          <a:xfrm>
            <a:off x="0" y="0"/>
            <a:ext cx="9144000" cy="512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311700" y="2475375"/>
            <a:ext cx="4260300" cy="5145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580000" dist="38100">
              <a:srgbClr val="000000">
                <a:alpha val="9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bg" sz="225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и цел на заданието</a:t>
            </a:r>
            <a:endParaRPr b="1" sz="2400"/>
          </a:p>
        </p:txBody>
      </p:sp>
      <p:sp>
        <p:nvSpPr>
          <p:cNvPr id="190" name="Google Shape;190;p23"/>
          <p:cNvSpPr txBox="1"/>
          <p:nvPr/>
        </p:nvSpPr>
        <p:spPr>
          <a:xfrm>
            <a:off x="386700" y="3144400"/>
            <a:ext cx="4110300" cy="785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12240000" dist="19050">
              <a:srgbClr val="000000">
                <a:alpha val="9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 се направи множествено подравняване на 10 генетични секвенции на </a:t>
            </a: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SARS-CoV-2 (</a:t>
            </a: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</a:t>
            </a: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3), посредством T-Coffee.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>
            <a:off x="0" y="0"/>
            <a:ext cx="4143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75" y="116000"/>
            <a:ext cx="2190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96300" y="796825"/>
            <a:ext cx="3951000" cy="3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300" u="sng">
                <a:solidFill>
                  <a:schemeClr val="dk1"/>
                </a:solidFill>
              </a:rPr>
              <a:t>Какво е T-Coffee?</a:t>
            </a:r>
            <a:endParaRPr sz="1200" u="sng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dk1"/>
                </a:solidFill>
              </a:rPr>
              <a:t>T-Coffee е: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bg" sz="1100">
                <a:solidFill>
                  <a:schemeClr val="dk1"/>
                </a:solidFill>
              </a:rPr>
              <a:t>колекция от </a:t>
            </a:r>
            <a:r>
              <a:rPr lang="bg" sz="1100">
                <a:solidFill>
                  <a:schemeClr val="dk1"/>
                </a:solidFill>
              </a:rPr>
              <a:t>и</a:t>
            </a:r>
            <a:r>
              <a:rPr lang="bg" sz="1100">
                <a:solidFill>
                  <a:schemeClr val="dk1"/>
                </a:solidFill>
              </a:rPr>
              <a:t>нструменти за изчисляване</a:t>
            </a:r>
            <a:r>
              <a:rPr lang="bg" sz="1100">
                <a:solidFill>
                  <a:schemeClr val="dk1"/>
                </a:solidFill>
              </a:rPr>
              <a:t>, </a:t>
            </a:r>
            <a:r>
              <a:rPr lang="bg" sz="1100">
                <a:solidFill>
                  <a:schemeClr val="dk1"/>
                </a:solidFill>
              </a:rPr>
              <a:t>оценка </a:t>
            </a:r>
            <a:r>
              <a:rPr lang="bg" sz="1100">
                <a:solidFill>
                  <a:schemeClr val="dk1"/>
                </a:solidFill>
              </a:rPr>
              <a:t>и </a:t>
            </a:r>
            <a:r>
              <a:rPr lang="bg" sz="1100">
                <a:solidFill>
                  <a:schemeClr val="dk1"/>
                </a:solidFill>
              </a:rPr>
              <a:t>манипулиране на множествени подравнявания на ДНК, РНК, протеинови секвенции и структури</a:t>
            </a:r>
            <a:br>
              <a:rPr lang="bg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bg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</a:t>
            </a:r>
            <a:r>
              <a:rPr lang="bg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ов метод за множествено подравняване на секвенции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bg" sz="13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www.tcoffee.org</a:t>
            </a:r>
            <a:endParaRPr sz="13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00"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99" y="2958052"/>
            <a:ext cx="3201603" cy="2185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/>
        </p:nvSpPr>
        <p:spPr>
          <a:xfrm>
            <a:off x="5867100" y="4392100"/>
            <a:ext cx="3073200" cy="63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040000" dist="19050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500" u="sng">
                <a:solidFill>
                  <a:srgbClr val="FF2B8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github.com/cbcrg/tcoffee</a:t>
            </a:r>
            <a:endParaRPr sz="1500">
              <a:solidFill>
                <a:srgbClr val="FF2B8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236D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1300" y="4261300"/>
            <a:ext cx="762000" cy="76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5000000" dist="19050">
              <a:srgbClr val="000000">
                <a:alpha val="97000"/>
              </a:srgbClr>
            </a:outerShdw>
          </a:effectLst>
        </p:spPr>
      </p:pic>
      <p:sp>
        <p:nvSpPr>
          <p:cNvPr id="201" name="Google Shape;201;p24"/>
          <p:cNvSpPr/>
          <p:nvPr/>
        </p:nvSpPr>
        <p:spPr>
          <a:xfrm>
            <a:off x="4229400" y="0"/>
            <a:ext cx="4914600" cy="241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4229400" y="3567325"/>
            <a:ext cx="45720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700000" dist="19050">
              <a:srgbClr val="000000">
                <a:alpha val="9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500">
                <a:solidFill>
                  <a:schemeClr val="lt1"/>
                </a:solidFill>
              </a:rPr>
              <a:t>T-Coffee е безплатен пакет с отворен код, разпространяван под публичния лиценз на GNU.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4229400" y="706675"/>
            <a:ext cx="4710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lt1"/>
                </a:solidFill>
              </a:rPr>
              <a:t>T-Coffee може да се използва за: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bg" sz="1200">
                <a:solidFill>
                  <a:schemeClr val="lt1"/>
                </a:solidFill>
              </a:rPr>
              <a:t>подравняване на секвенции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bg" sz="1200">
                <a:solidFill>
                  <a:schemeClr val="lt1"/>
                </a:solidFill>
              </a:rPr>
              <a:t>M-Coffee</a:t>
            </a:r>
            <a:r>
              <a:rPr lang="bg" sz="1200">
                <a:solidFill>
                  <a:schemeClr val="lt1"/>
                </a:solidFill>
              </a:rPr>
              <a:t> - </a:t>
            </a:r>
            <a:r>
              <a:rPr lang="bg" sz="1200">
                <a:solidFill>
                  <a:schemeClr val="lt1"/>
                </a:solidFill>
              </a:rPr>
              <a:t>комбиниране на резултати от други методи за подравняване (Clustal, Mafft, Probcons, Muscle ...) 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lt1"/>
                </a:solidFill>
              </a:rPr>
              <a:t>T-Coffee може да: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bg" sz="1200">
                <a:solidFill>
                  <a:schemeClr val="lt1"/>
                </a:solidFill>
              </a:rPr>
              <a:t>подреди протеинови</a:t>
            </a:r>
            <a:r>
              <a:rPr lang="bg" sz="1200">
                <a:solidFill>
                  <a:schemeClr val="lt1"/>
                </a:solidFill>
              </a:rPr>
              <a:t>, </a:t>
            </a:r>
            <a:r>
              <a:rPr lang="bg" sz="1200">
                <a:solidFill>
                  <a:schemeClr val="lt1"/>
                </a:solidFill>
              </a:rPr>
              <a:t>ДНК </a:t>
            </a:r>
            <a:r>
              <a:rPr lang="bg" sz="1200">
                <a:solidFill>
                  <a:schemeClr val="lt1"/>
                </a:solidFill>
              </a:rPr>
              <a:t>и </a:t>
            </a:r>
            <a:r>
              <a:rPr lang="bg" sz="1200">
                <a:solidFill>
                  <a:schemeClr val="lt1"/>
                </a:solidFill>
              </a:rPr>
              <a:t>РНК секвенции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bg" sz="1200">
                <a:solidFill>
                  <a:schemeClr val="lt1"/>
                </a:solidFill>
              </a:rPr>
              <a:t>комбинира информация за последователността заедно със структурна информация за протеини (</a:t>
            </a:r>
            <a:r>
              <a:rPr b="1" lang="bg" sz="1200">
                <a:solidFill>
                  <a:schemeClr val="lt1"/>
                </a:solidFill>
              </a:rPr>
              <a:t>3D-Coffee / Expresso</a:t>
            </a:r>
            <a:r>
              <a:rPr lang="bg" sz="1200">
                <a:solidFill>
                  <a:schemeClr val="lt1"/>
                </a:solidFill>
              </a:rPr>
              <a:t>), информация за профила (</a:t>
            </a:r>
            <a:r>
              <a:rPr b="1" lang="bg" sz="1200">
                <a:solidFill>
                  <a:schemeClr val="lt1"/>
                </a:solidFill>
              </a:rPr>
              <a:t>PSI-Coffee</a:t>
            </a:r>
            <a:r>
              <a:rPr lang="bg" sz="1200">
                <a:solidFill>
                  <a:schemeClr val="lt1"/>
                </a:solidFill>
              </a:rPr>
              <a:t>) или вторични структури на РНК (</a:t>
            </a:r>
            <a:r>
              <a:rPr b="1" lang="bg" sz="1200">
                <a:solidFill>
                  <a:schemeClr val="lt1"/>
                </a:solidFill>
              </a:rPr>
              <a:t>R-Coffee</a:t>
            </a:r>
            <a:r>
              <a:rPr lang="bg" sz="1200">
                <a:solidFill>
                  <a:schemeClr val="lt1"/>
                </a:solidFill>
              </a:rPr>
              <a:t>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0" y="0"/>
            <a:ext cx="339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700">
                <a:solidFill>
                  <a:schemeClr val="dk1"/>
                </a:solidFill>
              </a:rPr>
              <a:t>T-Coffee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dk1"/>
                </a:solidFill>
              </a:rPr>
              <a:t>Tree-based Consistency Objective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chemeClr val="dk1"/>
                </a:solidFill>
              </a:rPr>
              <a:t>Function for alignment Evaluation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0" y="163125"/>
            <a:ext cx="2190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>
            <a:off x="4229400" y="0"/>
            <a:ext cx="4914600" cy="22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3479875" y="98875"/>
            <a:ext cx="3747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>
                <a:solidFill>
                  <a:schemeClr val="lt1"/>
                </a:solidFill>
              </a:rPr>
              <a:t>О</a:t>
            </a:r>
            <a:r>
              <a:rPr b="1" lang="bg">
                <a:solidFill>
                  <a:schemeClr val="lt1"/>
                </a:solidFill>
              </a:rPr>
              <a:t>писание на алгоритъма T-Coffee </a:t>
            </a:r>
            <a:endParaRPr b="1" sz="1600"/>
          </a:p>
        </p:txBody>
      </p:sp>
      <p:sp>
        <p:nvSpPr>
          <p:cNvPr id="212" name="Google Shape;212;p25"/>
          <p:cNvSpPr txBox="1"/>
          <p:nvPr/>
        </p:nvSpPr>
        <p:spPr>
          <a:xfrm>
            <a:off x="3640450" y="499075"/>
            <a:ext cx="5246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g">
                <a:solidFill>
                  <a:schemeClr val="lt1"/>
                </a:solidFill>
              </a:rPr>
              <a:t>използва методa за прогресивно подравняване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g">
                <a:solidFill>
                  <a:schemeClr val="lt1"/>
                </a:solidFill>
              </a:rPr>
              <a:t>генерира множествено подравняване с най-високо ниво на консистентност като използва библиотека от предварително обработени глобални и локални подреждания по двойки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g">
                <a:solidFill>
                  <a:schemeClr val="lt1"/>
                </a:solidFill>
              </a:rPr>
              <a:t>може да комбинира предишни подравнения, 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g">
                <a:solidFill>
                  <a:schemeClr val="lt1"/>
                </a:solidFill>
              </a:rPr>
              <a:t>може да оценява нивото на консистентност на подрежданията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g">
                <a:solidFill>
                  <a:schemeClr val="lt1"/>
                </a:solidFill>
              </a:rPr>
              <a:t>може да извлича серия от мотиви за създаването на локално подравняване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402700" y="3031050"/>
            <a:ext cx="2867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600">
                <a:solidFill>
                  <a:schemeClr val="dk1"/>
                </a:solidFill>
              </a:rPr>
              <a:t>Основни функции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bg">
                <a:solidFill>
                  <a:schemeClr val="dk1"/>
                </a:solidFill>
              </a:rPr>
              <a:t>гъвкаво генериране на множествени подравнявания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bg">
                <a:solidFill>
                  <a:schemeClr val="dk1"/>
                </a:solidFill>
              </a:rPr>
              <a:t>оптимизация за съпоставяне на двойките от библиотеките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38" y="2897600"/>
            <a:ext cx="3173925" cy="199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0" y="0"/>
            <a:ext cx="339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0" y="163125"/>
            <a:ext cx="2190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>
            <a:off x="4229400" y="0"/>
            <a:ext cx="4914600" cy="22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3576925" y="2852575"/>
            <a:ext cx="5296200" cy="210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bg" sz="1600">
                <a:solidFill>
                  <a:schemeClr val="lt1"/>
                </a:solidFill>
              </a:rPr>
              <a:t>Генериране на основна библиотека с подравнявания.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bg" sz="1600">
                <a:solidFill>
                  <a:schemeClr val="lt1"/>
                </a:solidFill>
              </a:rPr>
              <a:t>Оценяване на двойките в библиотеката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bg" sz="1600">
                <a:solidFill>
                  <a:schemeClr val="lt1"/>
                </a:solidFill>
              </a:rPr>
              <a:t>Глобално и локално подравняване</a:t>
            </a:r>
            <a:endParaRPr b="1"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600">
                <a:solidFill>
                  <a:schemeClr val="lt1"/>
                </a:solidFill>
              </a:rPr>
              <a:t>(ClustalW and Lalign) 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bg" sz="1600">
                <a:solidFill>
                  <a:schemeClr val="lt1"/>
                </a:solidFill>
              </a:rPr>
              <a:t>Library Extension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bg" sz="1600">
                <a:solidFill>
                  <a:schemeClr val="lt1"/>
                </a:solidFill>
              </a:rPr>
              <a:t>Прогресивно подравняване</a:t>
            </a:r>
            <a:endParaRPr b="1"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3479875" y="3465900"/>
            <a:ext cx="476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88675" y="775950"/>
            <a:ext cx="3177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450" y="163125"/>
            <a:ext cx="48768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24900"/>
            <a:ext cx="3394200" cy="44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-299800" y="888725"/>
            <a:ext cx="6349500" cy="57300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126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bg" sz="265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Експериментална работна рамка </a:t>
            </a:r>
            <a:endParaRPr b="1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/>
          <p:nvPr/>
        </p:nvSpPr>
        <p:spPr>
          <a:xfrm>
            <a:off x="0" y="0"/>
            <a:ext cx="2976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4229400" y="0"/>
            <a:ext cx="4914600" cy="22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3479875" y="98875"/>
            <a:ext cx="3747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40" name="Google Shape;240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2985550" y="142075"/>
            <a:ext cx="3414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Вирусният геном кодира 16 неструктурни протеина, от които nsp3 е най-големият. Това е мембранен протеин с множество домейни и е от съществено значение в репликационно-транскрипционния комплекс, образуван върху мембраните на гостоприемника.</a:t>
            </a:r>
            <a:b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7227475" y="1908100"/>
            <a:ext cx="201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Геномът на SARS-CoV-2 се състои от едноверижна РНК и е представен в базата данни на NCBI под името </a:t>
            </a:r>
            <a:r>
              <a:rPr b="1" lang="bg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NC_045512.2 </a:t>
            </a:r>
            <a:r>
              <a:rPr lang="bg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107325" y="142075"/>
            <a:ext cx="28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Геномът на </a:t>
            </a:r>
            <a:r>
              <a:rPr b="1" lang="bg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bg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ARS-CoV-2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NC_045512.2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19452" t="0"/>
          <a:stretch/>
        </p:blipFill>
        <p:spPr>
          <a:xfrm>
            <a:off x="49150" y="1123325"/>
            <a:ext cx="6979348" cy="39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663" y="43500"/>
            <a:ext cx="2610825" cy="19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7227475" y="4470525"/>
            <a:ext cx="180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Списък на неструктурните протеини в SARS-CoV-2 и техните молекулни функции.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>
            <a:off x="0" y="0"/>
            <a:ext cx="2976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4229400" y="0"/>
            <a:ext cx="4914600" cy="22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 txBox="1"/>
          <p:nvPr/>
        </p:nvSpPr>
        <p:spPr>
          <a:xfrm>
            <a:off x="3479875" y="98875"/>
            <a:ext cx="3747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54" name="Google Shape;254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107325" y="142075"/>
            <a:ext cx="2819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Nsp 3</a:t>
            </a:r>
            <a:r>
              <a:rPr b="1" lang="bg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- </a:t>
            </a:r>
            <a:r>
              <a:rPr b="1" lang="bg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SARS-CoV-2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131775" y="630800"/>
            <a:ext cx="27708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42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Multi-domain non-structural protein 3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 области (domains) 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-"/>
            </a:pPr>
            <a:r>
              <a:rPr lang="bg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ubiquitin-like domain 1 (Ubl1)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bg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Glu-rich acidic domain (also called “hypervariable region”)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-"/>
            </a:pPr>
            <a:r>
              <a:rPr lang="bg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macrodomain (also named “X domain”)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bg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ubiquitin-like domain 2 (Ubl2)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-"/>
            </a:pPr>
            <a:r>
              <a:rPr lang="bg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papain-like protease 2 (PL2</a:t>
            </a:r>
            <a:r>
              <a:rPr lang="bg" sz="10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</a:t>
            </a:r>
            <a:r>
              <a:rPr lang="bg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bg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Nsp3 ectodomain (3Ecto, also called “zinc-finger domain”)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bg" sz="13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Y1 and CoV-Y of unknown functions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Изследвани части от Nsp3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bg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X-ray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bg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NMR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500" y="142075"/>
            <a:ext cx="5859226" cy="45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/>
          <p:nvPr/>
        </p:nvSpPr>
        <p:spPr>
          <a:xfrm>
            <a:off x="0" y="0"/>
            <a:ext cx="2976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00" y="163125"/>
            <a:ext cx="2190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/>
          <p:nvPr/>
        </p:nvSpPr>
        <p:spPr>
          <a:xfrm>
            <a:off x="4229400" y="0"/>
            <a:ext cx="4914600" cy="22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3479875" y="98875"/>
            <a:ext cx="3747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66" name="Google Shape;266;p30"/>
          <p:cNvSpPr txBox="1"/>
          <p:nvPr/>
        </p:nvSpPr>
        <p:spPr>
          <a:xfrm>
            <a:off x="3147925" y="98875"/>
            <a:ext cx="604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Пренасочване на браузъра към  </a:t>
            </a:r>
            <a:r>
              <a:rPr lang="bg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https://www.ncbi.nlm.nih.gov/protein/YP_009725299.1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-11700" y="1915038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700">
                <a:solidFill>
                  <a:schemeClr val="dk1"/>
                </a:solidFill>
              </a:rPr>
              <a:t>Етап  1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dk1"/>
                </a:solidFill>
              </a:rPr>
              <a:t>Намиране на </a:t>
            </a:r>
            <a:r>
              <a:rPr lang="bg" sz="1300">
                <a:solidFill>
                  <a:schemeClr val="dk1"/>
                </a:solidFill>
              </a:rPr>
              <a:t>SARS-CoV-2  (ген 3)</a:t>
            </a:r>
            <a:br>
              <a:rPr lang="bg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900">
                <a:solidFill>
                  <a:schemeClr val="dk1"/>
                </a:solidFill>
              </a:rPr>
              <a:t>819–2763  Nsp3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900">
                <a:solidFill>
                  <a:schemeClr val="dk1"/>
                </a:solidFill>
              </a:rPr>
              <a:t>YP_009725299.1</a:t>
            </a:r>
            <a:r>
              <a:rPr lang="bg" sz="800">
                <a:solidFill>
                  <a:schemeClr val="dk1"/>
                </a:solidFill>
              </a:rPr>
              <a:t>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800">
                <a:solidFill>
                  <a:schemeClr val="dk1"/>
                </a:solidFill>
              </a:rPr>
              <a:t>Nsp3 is a papain-like proteinase contains several domains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650" y="713450"/>
            <a:ext cx="3610199" cy="175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7925" y="2525975"/>
            <a:ext cx="3610199" cy="255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/>
        </p:nvSpPr>
        <p:spPr>
          <a:xfrm>
            <a:off x="-54525" y="47586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Run BLAST: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/>
          <p:nvPr/>
        </p:nvSpPr>
        <p:spPr>
          <a:xfrm>
            <a:off x="0" y="0"/>
            <a:ext cx="2976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00" y="163125"/>
            <a:ext cx="2190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/>
          <p:nvPr/>
        </p:nvSpPr>
        <p:spPr>
          <a:xfrm>
            <a:off x="4229400" y="0"/>
            <a:ext cx="4914600" cy="22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3479875" y="98875"/>
            <a:ext cx="3747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80" name="Google Shape;280;p31"/>
          <p:cNvSpPr txBox="1"/>
          <p:nvPr/>
        </p:nvSpPr>
        <p:spPr>
          <a:xfrm>
            <a:off x="3147925" y="400200"/>
            <a:ext cx="604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lt1"/>
                </a:solidFill>
              </a:rPr>
              <a:t>Избор на 10 секвенции от: </a:t>
            </a:r>
            <a:r>
              <a:rPr lang="bg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https://blast.ncbi.nlm.nih.gov/Blast.cgi#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-115825" y="1498563"/>
            <a:ext cx="3000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700">
                <a:solidFill>
                  <a:schemeClr val="dk1"/>
                </a:solidFill>
              </a:rPr>
              <a:t>Етап  2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dk1"/>
                </a:solidFill>
              </a:rPr>
              <a:t>Избиране на 10 секвенции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QQX23166.1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QRW72599.1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QRW94969.1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QTS05353.1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QRG12920.1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QRA62205.1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QQY88323.1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QUD46615.1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QUB20429.1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QQV43579.1  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000" y="860200"/>
            <a:ext cx="5862825" cy="413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/>
          <p:nvPr/>
        </p:nvSpPr>
        <p:spPr>
          <a:xfrm>
            <a:off x="0" y="0"/>
            <a:ext cx="2976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00" y="163125"/>
            <a:ext cx="2190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/>
          <p:nvPr/>
        </p:nvSpPr>
        <p:spPr>
          <a:xfrm>
            <a:off x="4229400" y="0"/>
            <a:ext cx="4914600" cy="22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3479875" y="98875"/>
            <a:ext cx="3747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292" name="Google Shape;292;p32"/>
          <p:cNvSpPr txBox="1"/>
          <p:nvPr/>
        </p:nvSpPr>
        <p:spPr>
          <a:xfrm>
            <a:off x="3158650" y="167025"/>
            <a:ext cx="5418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Пренасочване на браузъра към </a:t>
            </a:r>
            <a:r>
              <a:rPr lang="bg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T-Сoffee сървъра:  </a:t>
            </a:r>
            <a:r>
              <a:rPr lang="bg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www.tcoffee.org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Качване на секвенциите: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-11700" y="1917600"/>
            <a:ext cx="3000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700">
                <a:solidFill>
                  <a:schemeClr val="dk1"/>
                </a:solidFill>
              </a:rPr>
              <a:t>Етап  3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dk1"/>
                </a:solidFill>
              </a:rPr>
              <a:t>Множествено подравняване на 10 секвенции на </a:t>
            </a:r>
            <a:r>
              <a:rPr lang="bg" sz="1300">
                <a:solidFill>
                  <a:schemeClr val="dk1"/>
                </a:solidFill>
              </a:rPr>
              <a:t>SARS-CoV-2  (ген 3),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dk1"/>
                </a:solidFill>
              </a:rPr>
              <a:t>посредством T-Сoffee </a:t>
            </a:r>
            <a:endParaRPr sz="1300"/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463" y="921225"/>
            <a:ext cx="4177603" cy="19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3158650" y="29554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bg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Получаване на резултати.</a:t>
            </a:r>
            <a:endParaRPr/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5200" y="3324725"/>
            <a:ext cx="5706552" cy="16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4850375" y="856600"/>
            <a:ext cx="417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5"/>
          <p:cNvSpPr txBox="1"/>
          <p:nvPr>
            <p:ph idx="4294967295" type="ctrTitle"/>
          </p:nvPr>
        </p:nvSpPr>
        <p:spPr>
          <a:xfrm>
            <a:off x="431750" y="2178975"/>
            <a:ext cx="22500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bg" sz="2300"/>
              <a:t>Съдържание</a:t>
            </a:r>
            <a:endParaRPr b="1" sz="2300"/>
          </a:p>
        </p:txBody>
      </p:sp>
      <p:sp>
        <p:nvSpPr>
          <p:cNvPr id="99" name="Google Shape;99;p15"/>
          <p:cNvSpPr/>
          <p:nvPr/>
        </p:nvSpPr>
        <p:spPr>
          <a:xfrm>
            <a:off x="3072975" y="0"/>
            <a:ext cx="160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3843900" y="317325"/>
            <a:ext cx="4871700" cy="4308300"/>
          </a:xfrm>
          <a:prstGeom prst="rect">
            <a:avLst/>
          </a:prstGeom>
          <a:effectLst>
            <a:outerShdw blurRad="28575" rotWithShape="0" algn="bl" dir="1236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734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55"/>
              <a:buAutoNum type="arabicPeriod"/>
            </a:pPr>
            <a:r>
              <a:rPr lang="bg" sz="1600"/>
              <a:t>SARS-CoV-2</a:t>
            </a:r>
            <a:br>
              <a:rPr lang="bg" sz="1600"/>
            </a:br>
            <a:endParaRPr sz="1555"/>
          </a:p>
          <a:p>
            <a:pPr indent="-3273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5"/>
              <a:buAutoNum type="arabicPeriod"/>
            </a:pPr>
            <a:r>
              <a:rPr lang="bg" sz="1555"/>
              <a:t>Актуалност на проблемa</a:t>
            </a:r>
            <a:br>
              <a:rPr lang="bg" sz="1555"/>
            </a:br>
            <a:endParaRPr sz="1555"/>
          </a:p>
          <a:p>
            <a:pPr indent="-3273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5"/>
              <a:buAutoNum type="arabicPeriod"/>
            </a:pPr>
            <a:r>
              <a:rPr lang="bg" sz="1555"/>
              <a:t>Описание и цел на заданието </a:t>
            </a:r>
            <a:br>
              <a:rPr lang="bg" sz="1555"/>
            </a:br>
            <a:endParaRPr sz="1555"/>
          </a:p>
          <a:p>
            <a:pPr indent="-3082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55"/>
              <a:buAutoNum type="arabicPeriod"/>
            </a:pPr>
            <a:r>
              <a:rPr lang="bg" sz="1600"/>
              <a:t>Т-coffe</a:t>
            </a:r>
            <a:r>
              <a:rPr lang="bg" sz="1600"/>
              <a:t>e</a:t>
            </a:r>
            <a:br>
              <a:rPr lang="bg" sz="1555"/>
            </a:br>
            <a:endParaRPr sz="1555"/>
          </a:p>
          <a:p>
            <a:pPr indent="-3273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5"/>
              <a:buAutoNum type="arabicPeriod"/>
            </a:pPr>
            <a:r>
              <a:rPr lang="bg" sz="1555"/>
              <a:t>Експериментална работна рамка </a:t>
            </a:r>
            <a:br>
              <a:rPr lang="bg" sz="1555"/>
            </a:br>
            <a:endParaRPr sz="1555"/>
          </a:p>
          <a:p>
            <a:pPr indent="-32734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55"/>
              <a:buAutoNum type="arabicPeriod"/>
            </a:pPr>
            <a:r>
              <a:rPr lang="bg" sz="1555"/>
              <a:t>Експерименталните резултати</a:t>
            </a:r>
            <a:endParaRPr sz="1555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 amt="85000"/>
          </a:blip>
          <a:srcRect b="620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1520450" y="406925"/>
            <a:ext cx="6606300" cy="528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bg" sz="235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b="1" lang="bg" sz="235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ксперименталните резултати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>
            <a:off x="4229400" y="0"/>
            <a:ext cx="4914600" cy="22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/>
        </p:nvSpPr>
        <p:spPr>
          <a:xfrm>
            <a:off x="327700" y="146250"/>
            <a:ext cx="3747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310" name="Google Shape;310;p34"/>
          <p:cNvSpPr txBox="1"/>
          <p:nvPr/>
        </p:nvSpPr>
        <p:spPr>
          <a:xfrm>
            <a:off x="0" y="2092375"/>
            <a:ext cx="8994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dnd </a:t>
            </a: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дендрограма, генерирани от T-Сoffee във формат Newick.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дендрограма - диаграма, представляваща дърво;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формат Newick - в математиката, форматът на Newick дърво, е начин за представяне на теоретично                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графови  дървета с  дължини на ръбове, използвайки скоби и запетаи;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msf_aln, clustalw_aln, fasta_aln</a:t>
            </a: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текстови файлове, съдържащи подравняването в различни формати. Тези файлове могат да се  използва като вход за други програми.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score_html, score_ascii </a:t>
            </a: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цветно подравняване, където всеки остатък се появява на фон, който показва качеството на това подравняване. Червеното - показва висококачествени сегменти. Синьото - показва региони от подравняването, на които нямате причина да вярвате. </a:t>
            </a: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Score_ascii е текстовата версия на .html файла. Тези два последни файла са предназначени само за показване; не можете да ги използвате като вход за други програми за анализ на секвенциите.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score_pdf</a:t>
            </a:r>
            <a:r>
              <a:rPr lang="bg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pdf на цветното подравняване.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0" y="0"/>
            <a:ext cx="9144000" cy="19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00" y="577350"/>
            <a:ext cx="21907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700" y="121213"/>
            <a:ext cx="5910349" cy="17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4572000" y="434725"/>
            <a:ext cx="33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⇽  Входни данни - секвенции за подравняване 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5186375" y="631700"/>
            <a:ext cx="33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⇽  Програмни параметри и log файл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327700" y="146250"/>
            <a:ext cx="3747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5" y="74325"/>
            <a:ext cx="4143072" cy="49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 rotWithShape="1">
          <a:blip r:embed="rId4">
            <a:alphaModFix/>
          </a:blip>
          <a:srcRect b="63749" l="0" r="0" t="0"/>
          <a:stretch/>
        </p:blipFill>
        <p:spPr>
          <a:xfrm>
            <a:off x="4527800" y="2887475"/>
            <a:ext cx="4559599" cy="21817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" name="Google Shape;323;p35"/>
          <p:cNvPicPr preferRelativeResize="0"/>
          <p:nvPr/>
        </p:nvPicPr>
        <p:blipFill rotWithShape="1">
          <a:blip r:embed="rId5">
            <a:alphaModFix/>
          </a:blip>
          <a:srcRect b="0" l="0" r="49510" t="39305"/>
          <a:stretch/>
        </p:blipFill>
        <p:spPr>
          <a:xfrm>
            <a:off x="6947370" y="74325"/>
            <a:ext cx="2035831" cy="323032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4025" y="31192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3166025" y="409450"/>
            <a:ext cx="3356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300" u="sng">
                <a:solidFill>
                  <a:srgbClr val="FF2B8F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github.com/desi109/SARS-Cov-2-gene-3-multiple-sequence-alignment</a:t>
            </a:r>
            <a:endParaRPr b="1" sz="1300">
              <a:solidFill>
                <a:srgbClr val="FF2B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2B8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23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/>
          <p:nvPr/>
        </p:nvSpPr>
        <p:spPr>
          <a:xfrm>
            <a:off x="4229400" y="0"/>
            <a:ext cx="4914600" cy="224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 txBox="1"/>
          <p:nvPr/>
        </p:nvSpPr>
        <p:spPr>
          <a:xfrm>
            <a:off x="327700" y="146250"/>
            <a:ext cx="3747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250" y="1320175"/>
            <a:ext cx="2936448" cy="21937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4" name="Google Shape;334;p36"/>
          <p:cNvSpPr txBox="1"/>
          <p:nvPr/>
        </p:nvSpPr>
        <p:spPr>
          <a:xfrm>
            <a:off x="4319400" y="1856600"/>
            <a:ext cx="454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Jalview е безплатна програма за редактиране, визуализация и анализ на множествено подравнени секвенции.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/>
        </p:nvSpPr>
        <p:spPr>
          <a:xfrm>
            <a:off x="4229400" y="0"/>
            <a:ext cx="4914600" cy="14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b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Alignment Viewer 2.0 component features: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Display alignment details and support for DNA/RNA and protein sequences 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Calculates and displays sequence logos, consensus sequence, conservation/gap statistics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Support for different styling options including color schemes and selection of which residues to color (e.g., only those that match the consensus sequences)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●"/>
            </a:pPr>
            <a: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Client side only - runs in the browser alone. Support for sorting the alignment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56850" y="0"/>
            <a:ext cx="2557500" cy="47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bg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Alignment Viewer 2.0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0" y="1430325"/>
            <a:ext cx="9008225" cy="36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372175" y="1638725"/>
            <a:ext cx="37800" cy="19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56850" y="391750"/>
            <a:ext cx="41205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Alignment Viewer 2.0 е  визуализатор за множествено подравнени секвенции, написан на TypeScript и използващ React.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bg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Демото е налично в Github Pages:  </a:t>
            </a:r>
            <a:r>
              <a:rPr b="1" lang="bg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https://fast.alignmentviewer.org</a:t>
            </a:r>
            <a:r>
              <a:rPr b="1" lang="bg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-11"/>
            <a:ext cx="9144003" cy="51435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7000"/>
              </a:srgbClr>
            </a:outerShdw>
          </a:effectLst>
        </p:spPr>
      </p:pic>
      <p:sp>
        <p:nvSpPr>
          <p:cNvPr id="349" name="Google Shape;349;p38"/>
          <p:cNvSpPr txBox="1"/>
          <p:nvPr>
            <p:ph type="title"/>
          </p:nvPr>
        </p:nvSpPr>
        <p:spPr>
          <a:xfrm>
            <a:off x="421275" y="1215725"/>
            <a:ext cx="8520600" cy="1677900"/>
          </a:xfrm>
          <a:prstGeom prst="rect">
            <a:avLst/>
          </a:prstGeom>
          <a:effectLst>
            <a:outerShdw blurRad="85725" rotWithShape="0" algn="bl" dir="6000000" dist="104775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bg" sz="4800"/>
              <a:t>Благодаря за вниманието !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/>
        </p:nvSpPr>
        <p:spPr>
          <a:xfrm>
            <a:off x="4850375" y="856600"/>
            <a:ext cx="417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9"/>
          <p:cNvSpPr txBox="1"/>
          <p:nvPr>
            <p:ph idx="4294967295" type="ctrTitle"/>
          </p:nvPr>
        </p:nvSpPr>
        <p:spPr>
          <a:xfrm>
            <a:off x="431750" y="2178975"/>
            <a:ext cx="22500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bg" sz="2300"/>
              <a:t>Източници</a:t>
            </a:r>
            <a:endParaRPr b="1" sz="2300"/>
          </a:p>
        </p:txBody>
      </p:sp>
      <p:sp>
        <p:nvSpPr>
          <p:cNvPr id="356" name="Google Shape;356;p39"/>
          <p:cNvSpPr/>
          <p:nvPr/>
        </p:nvSpPr>
        <p:spPr>
          <a:xfrm>
            <a:off x="3072975" y="0"/>
            <a:ext cx="1605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 txBox="1"/>
          <p:nvPr>
            <p:ph idx="2" type="body"/>
          </p:nvPr>
        </p:nvSpPr>
        <p:spPr>
          <a:xfrm>
            <a:off x="3843900" y="317325"/>
            <a:ext cx="4871700" cy="43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829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5"/>
              <a:buAutoNum type="arabicPeriod"/>
            </a:pPr>
            <a:r>
              <a:rPr lang="bg" sz="1300" u="sng">
                <a:solidFill>
                  <a:schemeClr val="hlink"/>
                </a:solidFill>
                <a:hlinkClick r:id="rId3"/>
              </a:rPr>
              <a:t>https://www.ncbi.nlm.nih.gov/sars-cov-2/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829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5"/>
              <a:buAutoNum type="arabicPeriod"/>
            </a:pPr>
            <a:r>
              <a:rPr lang="bg" sz="1300" u="sng">
                <a:solidFill>
                  <a:schemeClr val="hlink"/>
                </a:solidFill>
                <a:hlinkClick r:id="rId4"/>
              </a:rPr>
              <a:t>https://www.mdpi.com/1420-3049/25/18/4086/htm</a:t>
            </a:r>
            <a:br>
              <a:rPr lang="bg" sz="1300"/>
            </a:br>
            <a:endParaRPr sz="1255"/>
          </a:p>
          <a:p>
            <a:pPr indent="-3082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55"/>
              <a:buAutoNum type="arabicPeriod"/>
            </a:pPr>
            <a:r>
              <a:rPr lang="bg" sz="1255" u="sng">
                <a:solidFill>
                  <a:schemeClr val="hlink"/>
                </a:solidFill>
                <a:hlinkClick r:id="rId5"/>
              </a:rPr>
              <a:t>https://www.ncbi.nlm.nih.gov/pmc/about/covid-19/</a:t>
            </a:r>
            <a:br>
              <a:rPr lang="bg" sz="1255"/>
            </a:br>
            <a:endParaRPr sz="1255"/>
          </a:p>
          <a:p>
            <a:pPr indent="-3082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55"/>
              <a:buAutoNum type="arabicPeriod"/>
            </a:pPr>
            <a:r>
              <a:rPr lang="bg" sz="1255" u="sng">
                <a:solidFill>
                  <a:schemeClr val="hlink"/>
                </a:solidFill>
                <a:hlinkClick r:id="rId6"/>
              </a:rPr>
              <a:t>https://www.ncbi.nlm.nih.gov/pmc/articles/PMC7293463/</a:t>
            </a:r>
            <a:br>
              <a:rPr lang="bg" sz="1255"/>
            </a:br>
            <a:endParaRPr sz="1255"/>
          </a:p>
          <a:p>
            <a:pPr indent="-3082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55"/>
              <a:buAutoNum type="arabicPeriod"/>
            </a:pPr>
            <a:r>
              <a:rPr lang="bg" sz="1255" u="sng">
                <a:solidFill>
                  <a:schemeClr val="hlink"/>
                </a:solidFill>
                <a:hlinkClick r:id="rId7"/>
              </a:rPr>
              <a:t>https://www.covid19dataportal.org/</a:t>
            </a:r>
            <a:br>
              <a:rPr lang="bg" sz="1255"/>
            </a:br>
            <a:endParaRPr sz="1255"/>
          </a:p>
          <a:p>
            <a:pPr indent="-3082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55"/>
              <a:buAutoNum type="arabicPeriod"/>
            </a:pPr>
            <a:r>
              <a:rPr lang="bg" sz="1255" u="sng">
                <a:solidFill>
                  <a:schemeClr val="hlink"/>
                </a:solidFill>
                <a:hlinkClick r:id="rId8"/>
              </a:rPr>
              <a:t>http://www.tcoffee.org/Projects/tcoffee/papers/tcoffee.pdf</a:t>
            </a:r>
            <a:br>
              <a:rPr lang="bg" sz="1255"/>
            </a:br>
            <a:endParaRPr sz="1255"/>
          </a:p>
          <a:p>
            <a:pPr indent="-3082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55"/>
              <a:buAutoNum type="arabicPeriod"/>
            </a:pPr>
            <a:r>
              <a:rPr lang="bg" sz="1255" u="sng">
                <a:solidFill>
                  <a:schemeClr val="hlink"/>
                </a:solidFill>
                <a:hlinkClick r:id="rId9"/>
              </a:rPr>
              <a:t>http://www.tcoffee.org/</a:t>
            </a:r>
            <a:br>
              <a:rPr lang="bg" sz="1255"/>
            </a:br>
            <a:endParaRPr sz="1255"/>
          </a:p>
          <a:p>
            <a:pPr indent="-30829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55"/>
              <a:buAutoNum type="arabicPeriod"/>
            </a:pPr>
            <a:r>
              <a:rPr lang="bg" sz="1255" u="sng">
                <a:solidFill>
                  <a:schemeClr val="hlink"/>
                </a:solidFill>
                <a:hlinkClick r:id="rId10"/>
              </a:rPr>
              <a:t>http://www.tcoffee.org/Projects/tcoffee/index.html#DOWNLOAD</a:t>
            </a:r>
            <a:endParaRPr sz="125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55"/>
          </a:p>
        </p:txBody>
      </p:sp>
      <p:sp>
        <p:nvSpPr>
          <p:cNvPr id="358" name="Google Shape;358;p39"/>
          <p:cNvSpPr txBox="1"/>
          <p:nvPr>
            <p:ph idx="1" type="subTitle"/>
          </p:nvPr>
        </p:nvSpPr>
        <p:spPr>
          <a:xfrm>
            <a:off x="0" y="4700525"/>
            <a:ext cx="24735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dk1"/>
                </a:solidFill>
              </a:rPr>
              <a:t>Десислава  Милушева    471219007 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dk1"/>
                </a:solidFill>
              </a:rPr>
              <a:t>Николай  Каймакански   471219072 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886550" y="2178350"/>
            <a:ext cx="2212200" cy="6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bg" sz="2690"/>
              <a:t>S</a:t>
            </a:r>
            <a:r>
              <a:rPr b="1" lang="bg" sz="2790"/>
              <a:t>ARS-CoV-2</a:t>
            </a:r>
            <a:endParaRPr b="1" sz="1242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450" y="173774"/>
            <a:ext cx="3000000" cy="1897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980000" dist="38100">
              <a:srgbClr val="000000">
                <a:alpha val="97000"/>
              </a:srgbClr>
            </a:outerShdw>
          </a:effectLst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95475"/>
            <a:ext cx="2091575" cy="2048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4968175" y="552600"/>
            <a:ext cx="40002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11 март 2020 г. Световната здравна организация (СЗО) официално обяви огнището, причинено от новия коронавирус (SARS-CoV-2), за пандемия.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Биоинформатиката е технология, която помага на изследователите да се справят със заболявания, като изследва генетичното секвениране и търси структурни модели на потенциални молекулярни таргети, налични в SARS-CoV- 2.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Генетичният анализ на вируса, доказа, че секвенциите на </a:t>
            </a: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SARS-CoV-2 </a:t>
            </a: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споделят 79,6% идентичност с SARS-CoV. Освен това, SARS-CoV-2 е 96% идентичен до коронавируса при прилепите. Това посочва прилепите като вероятен произход.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297650" y="289500"/>
            <a:ext cx="2015100" cy="6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bg" sz="2390"/>
              <a:t>SARS-CoV-2</a:t>
            </a:r>
            <a:endParaRPr b="1" sz="12020"/>
          </a:p>
        </p:txBody>
      </p:sp>
      <p:sp>
        <p:nvSpPr>
          <p:cNvPr id="116" name="Google Shape;116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4968175" y="552600"/>
            <a:ext cx="40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1525"/>
            <a:ext cx="5843676" cy="32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52400" y="4627800"/>
            <a:ext cx="4327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Фигурата показва броя на заразените пациенти и смъртните случаи, причинени от COVID-19 до края на август 2020 г.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743325" y="65850"/>
            <a:ext cx="40002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Клинични симптоми на вируса: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висока температура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суха кашлица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възпалено гърло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затруднено дишане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главоболие и пневмония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528" y="65850"/>
            <a:ext cx="1699200" cy="13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5996075" y="1651425"/>
            <a:ext cx="3147900" cy="30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Ролята на биоинформатиката във връзка с молекулярното моделиране в търсене на методи за диагностика, лечение и профилактика на COVID-19 е безспорна.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Процеси като: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скрининг на биоактивни съединения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моделиране на биомакромолекулни структури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селекция на праймери и </a:t>
            </a: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ъединения за генетично секвениране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могат да бъдат по-бързи, по-точни и по-евтини, когато се подпомагат от компютърни инструменти.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9050" y="400200"/>
            <a:ext cx="2015100" cy="6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bg" sz="2390"/>
              <a:t>SARS-CoV-2</a:t>
            </a:r>
            <a:endParaRPr b="1" sz="12020"/>
          </a:p>
        </p:txBody>
      </p:sp>
      <p:sp>
        <p:nvSpPr>
          <p:cNvPr id="129" name="Google Shape;129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 </a:t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000" y="552600"/>
            <a:ext cx="2337525" cy="16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￼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6725"/>
            <a:ext cx="2196600" cy="2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4968175" y="299800"/>
            <a:ext cx="40473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CoV, от порядъка Nidovirales, подсемейство Coronavirin и семейство Coronaviridae, е едноверижен РНК вирус с диаметър 80–120 nm, със съществуваща корона, поради наличието на гликопротеини във вирусната обвивка.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CoV е класифициран в 4 подсемейства: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Alfacoronavirus (α-CoV) - група 1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Betacoronavirus (β-CoV) - група 2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Gamacoronavirus (γ- CoV) - група 3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Deltacoronavirus (δ-CoV) - група 4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Най-често срещаните човешки CoVs са: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HCoV-OC43  и  HCoV-HKU1 (β-COV на щам A)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Char char="●"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HCoV-229E  и  HCoV-NL63 (α-CoV)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Обикновено те причиняват обикновени настинки и самоограничени инфекции на горните дихателни пътища.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Други човешки CoVs включват SARS-CoV, SARS-CoV-2  и MERS-CoV. Тези категории CoVs могат да причинят епидемии с различна клинична тежест, с респираторни и екстра-дихателни прояви.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4004500" y="2252525"/>
            <a:ext cx="5139502" cy="289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531425" cy="26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type="title"/>
          </p:nvPr>
        </p:nvSpPr>
        <p:spPr>
          <a:xfrm>
            <a:off x="0" y="-108450"/>
            <a:ext cx="2015100" cy="6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bg" sz="2190"/>
              <a:t>SARS-CoV-2</a:t>
            </a:r>
            <a:endParaRPr b="1" sz="11820"/>
          </a:p>
        </p:txBody>
      </p:sp>
      <p:sp>
        <p:nvSpPr>
          <p:cNvPr id="142" name="Google Shape;142;p19"/>
          <p:cNvSpPr txBox="1"/>
          <p:nvPr/>
        </p:nvSpPr>
        <p:spPr>
          <a:xfrm>
            <a:off x="6694175" y="674550"/>
            <a:ext cx="232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Предаване на коронавирус между различни видове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3190900" y="2184275"/>
            <a:ext cx="813600" cy="61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104725" y="1925250"/>
            <a:ext cx="522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⬈</a:t>
            </a: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(а)</a:t>
            </a:r>
            <a:r>
              <a:rPr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коронавирусът, чийто естествен преносител са прилепи (BtCoV)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6424300" y="4903925"/>
            <a:ext cx="353400" cy="2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3343000" y="4158300"/>
            <a:ext cx="3233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⬈</a:t>
            </a: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(b)  </a:t>
            </a:r>
            <a:r>
              <a:rPr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CoV-OC43 коронавирусът, чийто естествен преностел са хората, и говежди коронавирус (BCoV) са тясно свързани</a:t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00" y="2801375"/>
            <a:ext cx="2212321" cy="220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706500" y="1796775"/>
            <a:ext cx="7731000" cy="602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660000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bg" sz="285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Актуалност на проблема </a:t>
            </a:r>
            <a:endParaRPr b="1"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0" y="3094400"/>
            <a:ext cx="9144000" cy="20490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124300" y="1754025"/>
            <a:ext cx="552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През февруари 2020 г. учени успяха да изяснят и публикуват пълната генна последователност на вируса, само в рамките на два дни, което е възможна благодарение на прилагането на софтуери и приложения на биоинформатиката.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75" y="2355623"/>
            <a:ext cx="2783876" cy="2696949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2600000" dist="171450">
              <a:srgbClr val="000000">
                <a:alpha val="68000"/>
              </a:srgbClr>
            </a:outerShdw>
          </a:effectLst>
        </p:spPr>
      </p:pic>
      <p:sp>
        <p:nvSpPr>
          <p:cNvPr id="161" name="Google Shape;161;p21"/>
          <p:cNvSpPr txBox="1"/>
          <p:nvPr/>
        </p:nvSpPr>
        <p:spPr>
          <a:xfrm>
            <a:off x="124300" y="171325"/>
            <a:ext cx="67992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Използване на биоинформатиката и молекулярно моделиране като технология, приложена към здравето за диагностика и лечение на COVID-19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124300" y="1001075"/>
            <a:ext cx="8160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Данните от базата данни </a:t>
            </a:r>
            <a:r>
              <a:rPr b="1" lang="bg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NCBI GenBank®</a:t>
            </a: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bg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www.ncbi.nlm.nih.gov/genbank</a:t>
            </a: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), показват повече от 290 000 нуклеотидни секвенции (към 2 май 2021г.), въведени от декември 2019 г. за SARS-CoV-2, повечето от тях идват от градове в Китай и САЩ.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650" y="1754025"/>
            <a:ext cx="3490350" cy="33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3051575" y="4637075"/>
            <a:ext cx="295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www.ncbi.nlm.nih.gov/sars-cov-2/</a:t>
            </a:r>
            <a:r>
              <a:rPr b="1"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bg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➟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￼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0" y="3094400"/>
            <a:ext cx="9144000" cy="20490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124300" y="1754025"/>
            <a:ext cx="552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124300" y="171325"/>
            <a:ext cx="67992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￼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313875" y="400200"/>
            <a:ext cx="6267900" cy="69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Биоинформатиката показа голям напредък през 90-те години, главно с оглед развитието на геномната област, която генерира голямо количество биологични данни, несъвместими за бърз анализ на ръчен начин.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313875" y="4620300"/>
            <a:ext cx="795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7017175" y="999825"/>
            <a:ext cx="2126700" cy="110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4914625" y="1092900"/>
            <a:ext cx="2280600" cy="388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0" l="0" r="29932" t="0"/>
          <a:stretch/>
        </p:blipFill>
        <p:spPr>
          <a:xfrm>
            <a:off x="313875" y="1092900"/>
            <a:ext cx="5022198" cy="38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70326" r="2" t="0"/>
          <a:stretch/>
        </p:blipFill>
        <p:spPr>
          <a:xfrm>
            <a:off x="6724131" y="1092900"/>
            <a:ext cx="2126828" cy="3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3096350" y="4082025"/>
            <a:ext cx="3542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bg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Биоинформатиката е технология, която помага на изследователите да се справят със заболявания, като изследва генетичното секвениране и търси структурни модели на потенциални молекулярни цели, присъстващи в SARS-CoV-2.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5582350" y="1754025"/>
            <a:ext cx="606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➟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